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75" r:id="rId9"/>
    <p:sldId id="273" r:id="rId10"/>
    <p:sldId id="264" r:id="rId11"/>
    <p:sldId id="265" r:id="rId12"/>
    <p:sldId id="274" r:id="rId13"/>
    <p:sldId id="268" r:id="rId14"/>
    <p:sldId id="276" r:id="rId15"/>
    <p:sldId id="270" r:id="rId16"/>
    <p:sldId id="271" r:id="rId17"/>
    <p:sldId id="272" r:id="rId18"/>
    <p:sldId id="266" r:id="rId19"/>
    <p:sldId id="277" r:id="rId20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2" roundtripDataSignature="AMtx7mhX8gP12WP+QuIzCO7iqgwPZPWFO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5" d="100"/>
          <a:sy n="115" d="100"/>
        </p:scale>
        <p:origin x="693" y="5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972232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1" name="Google Shape;161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61014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1" name="Google Shape;161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95775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3" name="Google Shape;10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" name="Google Shape;11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3" name="Google Shape;133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9" name="Google Shape;149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5" name="Google Shape;155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1" name="Google Shape;141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dia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1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11"/>
          <p:cNvSpPr txBox="1"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/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4" name="Google Shape;14;p1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1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1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fbeelding met bijschrift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0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0"/>
          <p:cNvSpPr>
            <a:spLocks noGrp="1"/>
          </p:cNvSpPr>
          <p:nvPr>
            <p:ph type="pic" idx="2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Google Shape;68;p20"/>
          <p:cNvSpPr txBox="1">
            <a:spLocks noGrp="1"/>
          </p:cNvSpPr>
          <p:nvPr>
            <p:ph type="body" idx="1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endParaRPr/>
          </a:p>
        </p:txBody>
      </p:sp>
      <p:sp>
        <p:nvSpPr>
          <p:cNvPr id="69" name="Google Shape;69;p2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0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2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 en verticale teks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1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21"/>
          <p:cNvSpPr txBox="1">
            <a:spLocks noGrp="1"/>
          </p:cNvSpPr>
          <p:nvPr>
            <p:ph type="body" idx="1"/>
          </p:nvPr>
        </p:nvSpPr>
        <p:spPr>
          <a:xfrm rot="5400000">
            <a:off x="2940248" y="-942379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2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e titel en teks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2"/>
          <p:cNvSpPr txBox="1">
            <a:spLocks noGrp="1"/>
          </p:cNvSpPr>
          <p:nvPr>
            <p:ph type="title"/>
          </p:nvPr>
        </p:nvSpPr>
        <p:spPr>
          <a:xfrm rot="5400000">
            <a:off x="5350073" y="1467446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22"/>
          <p:cNvSpPr txBox="1">
            <a:spLocks noGrp="1"/>
          </p:cNvSpPr>
          <p:nvPr>
            <p:ph type="body" idx="1"/>
          </p:nvPr>
        </p:nvSpPr>
        <p:spPr>
          <a:xfrm rot="5400000">
            <a:off x="1349573" y="-447079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2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marL="914400" lvl="1" indent="-3175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marL="1371600" lvl="2" indent="-3175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marL="1828800" lvl="3" indent="-3175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marL="2286000" lvl="4" indent="-3175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marL="2743200" lvl="5" indent="-3175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marL="3200400" lvl="6" indent="-3175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marL="3657600" lvl="7" indent="-3175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marL="4114800" lvl="8" indent="-31750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0" name="Google Shape;20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 en objec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3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1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ekop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4"/>
          <p:cNvSpPr txBox="1"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4"/>
          <p:cNvSpPr txBox="1"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35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1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houd van twee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5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5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15"/>
          <p:cNvSpPr txBox="1">
            <a:spLocks noGrp="1"/>
          </p:cNvSpPr>
          <p:nvPr>
            <p:ph type="body" idx="2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1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gelijking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6"/>
          <p:cNvSpPr txBox="1"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6"/>
          <p:cNvSpPr txBox="1"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 b="1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43" name="Google Shape;43;p16"/>
          <p:cNvSpPr txBox="1">
            <a:spLocks noGrp="1"/>
          </p:cNvSpPr>
          <p:nvPr>
            <p:ph type="body" idx="2"/>
          </p:nvPr>
        </p:nvSpPr>
        <p:spPr>
          <a:xfrm>
            <a:off x="629842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16"/>
          <p:cNvSpPr txBox="1">
            <a:spLocks noGrp="1"/>
          </p:cNvSpPr>
          <p:nvPr>
            <p:ph type="body" idx="3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 b="1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45" name="Google Shape;45;p16"/>
          <p:cNvSpPr txBox="1">
            <a:spLocks noGrp="1"/>
          </p:cNvSpPr>
          <p:nvPr>
            <p:ph type="body" idx="4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1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lleen titel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7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eg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houd met bijschrift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9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9"/>
          <p:cNvSpPr txBox="1">
            <a:spLocks noGrp="1"/>
          </p:cNvSpPr>
          <p:nvPr>
            <p:ph type="body" idx="1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619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marL="2286000" lvl="4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marL="2743200" lvl="5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61" name="Google Shape;61;p19"/>
          <p:cNvSpPr txBox="1">
            <a:spLocks noGrp="1"/>
          </p:cNvSpPr>
          <p:nvPr>
            <p:ph type="body" idx="2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endParaRPr/>
          </a:p>
        </p:txBody>
      </p:sp>
      <p:sp>
        <p:nvSpPr>
          <p:cNvPr id="62" name="Google Shape;62;p1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9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‹nr.›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0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0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0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‹nr.›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/>
          <p:nvPr/>
        </p:nvSpPr>
        <p:spPr>
          <a:xfrm>
            <a:off x="0" y="0"/>
            <a:ext cx="2662583" cy="3115149"/>
          </a:xfrm>
          <a:prstGeom prst="rect">
            <a:avLst/>
          </a:prstGeom>
          <a:gradFill>
            <a:gsLst>
              <a:gs pos="0">
                <a:srgbClr val="4472C3">
                  <a:alpha val="81960"/>
                </a:srgbClr>
              </a:gs>
              <a:gs pos="25000">
                <a:srgbClr val="4472C4">
                  <a:alpha val="60000"/>
                </a:srgbClr>
              </a:gs>
              <a:gs pos="94000">
                <a:srgbClr val="AEABAB"/>
              </a:gs>
              <a:gs pos="100000">
                <a:srgbClr val="AEABAB"/>
              </a:gs>
            </a:gsLst>
            <a:lin ang="4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1"/>
          <p:cNvSpPr/>
          <p:nvPr/>
        </p:nvSpPr>
        <p:spPr>
          <a:xfrm>
            <a:off x="2662868" y="0"/>
            <a:ext cx="6481132" cy="5143500"/>
          </a:xfrm>
          <a:prstGeom prst="rect">
            <a:avLst/>
          </a:prstGeom>
          <a:gradFill>
            <a:gsLst>
              <a:gs pos="0">
                <a:srgbClr val="4472C3">
                  <a:alpha val="81960"/>
                </a:srgbClr>
              </a:gs>
              <a:gs pos="25000">
                <a:srgbClr val="4472C4">
                  <a:alpha val="60000"/>
                </a:srgbClr>
              </a:gs>
              <a:gs pos="94000">
                <a:srgbClr val="AEABAB"/>
              </a:gs>
              <a:gs pos="100000">
                <a:srgbClr val="AEABAB"/>
              </a:gs>
            </a:gsLst>
            <a:lin ang="4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0" name="Google Shape;90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"/>
          <p:cNvSpPr txBox="1">
            <a:spLocks noGrp="1"/>
          </p:cNvSpPr>
          <p:nvPr>
            <p:ph type="ctrTitle"/>
          </p:nvPr>
        </p:nvSpPr>
        <p:spPr>
          <a:xfrm>
            <a:off x="603241" y="3797702"/>
            <a:ext cx="4717621" cy="74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Calibri"/>
              <a:buNone/>
            </a:pPr>
            <a:r>
              <a:rPr lang="en-US" sz="2700" dirty="0">
                <a:solidFill>
                  <a:srgbClr val="000000"/>
                </a:solidFill>
              </a:rPr>
              <a:t>Air Quality Control Sensor 2</a:t>
            </a:r>
            <a:endParaRPr dirty="0"/>
          </a:p>
        </p:txBody>
      </p:sp>
      <p:sp>
        <p:nvSpPr>
          <p:cNvPr id="92" name="Google Shape;92;p1"/>
          <p:cNvSpPr txBox="1">
            <a:spLocks noGrp="1"/>
          </p:cNvSpPr>
          <p:nvPr>
            <p:ph type="subTitle" idx="1"/>
          </p:nvPr>
        </p:nvSpPr>
        <p:spPr>
          <a:xfrm>
            <a:off x="603524" y="3200874"/>
            <a:ext cx="4459651" cy="5968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1828800" lvl="0" indent="0" algn="l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400"/>
              <a:buNone/>
            </a:pPr>
            <a:r>
              <a:rPr lang="en-US" sz="1400" dirty="0">
                <a:solidFill>
                  <a:srgbClr val="000000"/>
                </a:solidFill>
              </a:rPr>
              <a:t>    finale </a:t>
            </a:r>
            <a:r>
              <a:rPr lang="en-US" sz="1400" dirty="0" err="1">
                <a:solidFill>
                  <a:srgbClr val="000000"/>
                </a:solidFill>
              </a:rPr>
              <a:t>Presentatie</a:t>
            </a:r>
            <a:endParaRPr dirty="0"/>
          </a:p>
        </p:txBody>
      </p:sp>
      <p:sp>
        <p:nvSpPr>
          <p:cNvPr id="93" name="Google Shape;93;p1"/>
          <p:cNvSpPr/>
          <p:nvPr/>
        </p:nvSpPr>
        <p:spPr>
          <a:xfrm>
            <a:off x="0" y="1"/>
            <a:ext cx="2353809" cy="2486663"/>
          </a:xfrm>
          <a:custGeom>
            <a:avLst/>
            <a:gdLst/>
            <a:ahLst/>
            <a:cxnLst/>
            <a:rect l="l" t="t" r="r" b="b"/>
            <a:pathLst>
              <a:path w="3138412" h="3315551" extrusionOk="0">
                <a:moveTo>
                  <a:pt x="0" y="0"/>
                </a:moveTo>
                <a:lnTo>
                  <a:pt x="2697473" y="0"/>
                </a:lnTo>
                <a:lnTo>
                  <a:pt x="2788573" y="121826"/>
                </a:lnTo>
                <a:cubicBezTo>
                  <a:pt x="3009443" y="448758"/>
                  <a:pt x="3138412" y="842879"/>
                  <a:pt x="3138412" y="1267122"/>
                </a:cubicBezTo>
                <a:cubicBezTo>
                  <a:pt x="3138412" y="2398438"/>
                  <a:pt x="2221299" y="3315551"/>
                  <a:pt x="1089983" y="3315551"/>
                </a:cubicBezTo>
                <a:cubicBezTo>
                  <a:pt x="736447" y="3315551"/>
                  <a:pt x="403829" y="3225989"/>
                  <a:pt x="113581" y="3068317"/>
                </a:cubicBezTo>
                <a:lnTo>
                  <a:pt x="0" y="2999315"/>
                </a:lnTo>
                <a:close/>
              </a:path>
            </a:pathLst>
          </a:custGeom>
          <a:solidFill>
            <a:srgbClr val="FFFFFF"/>
          </a:solidFill>
          <a:ln w="12700" cap="flat" cmpd="sng">
            <a:solidFill>
              <a:srgbClr val="B3C6E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4" name="Google Shape;94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8611" y="294462"/>
            <a:ext cx="1758618" cy="1613531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"/>
          <p:cNvSpPr/>
          <p:nvPr/>
        </p:nvSpPr>
        <p:spPr>
          <a:xfrm>
            <a:off x="2865330" y="422583"/>
            <a:ext cx="2342418" cy="2342418"/>
          </a:xfrm>
          <a:prstGeom prst="ellipse">
            <a:avLst/>
          </a:prstGeom>
          <a:solidFill>
            <a:srgbClr val="FFFFFF"/>
          </a:solidFill>
          <a:ln w="12700" cap="flat" cmpd="sng">
            <a:solidFill>
              <a:srgbClr val="B3C6E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6" name="Google Shape;96;p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240804" y="930680"/>
            <a:ext cx="1591471" cy="1326225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"/>
          <p:cNvSpPr/>
          <p:nvPr/>
        </p:nvSpPr>
        <p:spPr>
          <a:xfrm>
            <a:off x="5415549" y="0"/>
            <a:ext cx="2770119" cy="1579786"/>
          </a:xfrm>
          <a:custGeom>
            <a:avLst/>
            <a:gdLst/>
            <a:ahLst/>
            <a:cxnLst/>
            <a:rect l="l" t="t" r="r" b="b"/>
            <a:pathLst>
              <a:path w="3693492" h="2106382" extrusionOk="0">
                <a:moveTo>
                  <a:pt x="20343" y="0"/>
                </a:moveTo>
                <a:lnTo>
                  <a:pt x="3673149" y="0"/>
                </a:lnTo>
                <a:lnTo>
                  <a:pt x="3683957" y="70817"/>
                </a:lnTo>
                <a:cubicBezTo>
                  <a:pt x="3690262" y="132899"/>
                  <a:pt x="3693492" y="195891"/>
                  <a:pt x="3693492" y="259636"/>
                </a:cubicBezTo>
                <a:cubicBezTo>
                  <a:pt x="3693492" y="1279566"/>
                  <a:pt x="2866676" y="2106382"/>
                  <a:pt x="1846746" y="2106382"/>
                </a:cubicBezTo>
                <a:cubicBezTo>
                  <a:pt x="826816" y="2106382"/>
                  <a:pt x="0" y="1279566"/>
                  <a:pt x="0" y="259636"/>
                </a:cubicBezTo>
                <a:cubicBezTo>
                  <a:pt x="0" y="195891"/>
                  <a:pt x="3230" y="132899"/>
                  <a:pt x="9535" y="70817"/>
                </a:cubicBezTo>
                <a:close/>
              </a:path>
            </a:pathLst>
          </a:custGeom>
          <a:solidFill>
            <a:srgbClr val="FFFFFF"/>
          </a:solidFill>
          <a:ln w="12700" cap="flat" cmpd="sng">
            <a:solidFill>
              <a:srgbClr val="B3C6E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8" name="Google Shape;98;p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908232" y="216785"/>
            <a:ext cx="1784753" cy="852219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"/>
          <p:cNvSpPr/>
          <p:nvPr/>
        </p:nvSpPr>
        <p:spPr>
          <a:xfrm>
            <a:off x="6360708" y="1962282"/>
            <a:ext cx="2783292" cy="3188324"/>
          </a:xfrm>
          <a:custGeom>
            <a:avLst/>
            <a:gdLst/>
            <a:ahLst/>
            <a:cxnLst/>
            <a:rect l="l" t="t" r="r" b="b"/>
            <a:pathLst>
              <a:path w="3711057" h="4251098" extrusionOk="0">
                <a:moveTo>
                  <a:pt x="2538398" y="0"/>
                </a:moveTo>
                <a:cubicBezTo>
                  <a:pt x="2888878" y="0"/>
                  <a:pt x="3222768" y="71030"/>
                  <a:pt x="3526457" y="199480"/>
                </a:cubicBezTo>
                <a:lnTo>
                  <a:pt x="3711057" y="288406"/>
                </a:lnTo>
                <a:lnTo>
                  <a:pt x="3711057" y="4251098"/>
                </a:lnTo>
                <a:lnTo>
                  <a:pt x="668754" y="4251098"/>
                </a:lnTo>
                <a:lnTo>
                  <a:pt x="579647" y="4153055"/>
                </a:lnTo>
                <a:cubicBezTo>
                  <a:pt x="217529" y="3714270"/>
                  <a:pt x="0" y="3151738"/>
                  <a:pt x="0" y="2538398"/>
                </a:cubicBezTo>
                <a:cubicBezTo>
                  <a:pt x="0" y="1136479"/>
                  <a:pt x="1136479" y="0"/>
                  <a:pt x="2538398" y="0"/>
                </a:cubicBezTo>
                <a:close/>
              </a:path>
            </a:pathLst>
          </a:custGeom>
          <a:solidFill>
            <a:srgbClr val="FFFFFF"/>
          </a:solidFill>
          <a:ln w="12700" cap="flat" cmpd="sng">
            <a:solidFill>
              <a:srgbClr val="B3C6E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0" name="Google Shape;100;p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858876" y="2776567"/>
            <a:ext cx="2112163" cy="21607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6"/>
          <p:cNvSpPr txBox="1">
            <a:spLocks noGrp="1"/>
          </p:cNvSpPr>
          <p:nvPr>
            <p:ph type="title"/>
          </p:nvPr>
        </p:nvSpPr>
        <p:spPr>
          <a:xfrm>
            <a:off x="628650" y="0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/>
              <a:t>Hardware PCB AirSensor</a:t>
            </a:r>
            <a:endParaRPr/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378328E8-9FAA-4FED-9F25-86AF4982D1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989" y="709342"/>
            <a:ext cx="5673436" cy="437798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7"/>
          <p:cNvSpPr txBox="1">
            <a:spLocks noGrp="1"/>
          </p:cNvSpPr>
          <p:nvPr>
            <p:ph type="title"/>
          </p:nvPr>
        </p:nvSpPr>
        <p:spPr>
          <a:xfrm>
            <a:off x="628650" y="0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dirty="0"/>
              <a:t>Hardware Schema </a:t>
            </a:r>
            <a:r>
              <a:rPr lang="en-US" dirty="0" err="1"/>
              <a:t>LoRaWAN</a:t>
            </a:r>
            <a:r>
              <a:rPr lang="en-US" dirty="0"/>
              <a:t> (RN2483A)</a:t>
            </a:r>
            <a:endParaRPr dirty="0"/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BF1B8E39-7672-4D0A-A3D2-8E9E327994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710096"/>
            <a:ext cx="5122589" cy="436225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8"/>
          <p:cNvSpPr txBox="1">
            <a:spLocks noGrp="1"/>
          </p:cNvSpPr>
          <p:nvPr>
            <p:ph type="title"/>
          </p:nvPr>
        </p:nvSpPr>
        <p:spPr>
          <a:xfrm>
            <a:off x="628650" y="0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/>
              <a:t>Hardware PCB LoRaWAN (RFM95)</a:t>
            </a:r>
            <a:endParaRPr/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FCE5F493-2121-4D77-9C5C-B8CAC698EC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457337" y="4092"/>
            <a:ext cx="4073213" cy="5730589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3"/>
          <p:cNvSpPr txBox="1">
            <a:spLocks noGrp="1"/>
          </p:cNvSpPr>
          <p:nvPr>
            <p:ph type="title"/>
          </p:nvPr>
        </p:nvSpPr>
        <p:spPr>
          <a:xfrm>
            <a:off x="628650" y="0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/>
              <a:t>Hardware Schema/PCB HIH8xxx</a:t>
            </a:r>
            <a:endParaRPr/>
          </a:p>
        </p:txBody>
      </p:sp>
      <p:pic>
        <p:nvPicPr>
          <p:cNvPr id="189" name="Google Shape;189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2263" y="994172"/>
            <a:ext cx="3928742" cy="3823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Afbeelding 2">
            <a:extLst>
              <a:ext uri="{FF2B5EF4-FFF2-40B4-BE49-F238E27FC236}">
                <a16:creationId xmlns:a16="http://schemas.microsoft.com/office/drawing/2014/main" id="{CD742643-FDC7-4B22-8904-7DD86D2DD15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718" b="7217"/>
          <a:stretch/>
        </p:blipFill>
        <p:spPr>
          <a:xfrm>
            <a:off x="5985163" y="946621"/>
            <a:ext cx="2654297" cy="387147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3"/>
          <p:cNvSpPr txBox="1">
            <a:spLocks noGrp="1"/>
          </p:cNvSpPr>
          <p:nvPr>
            <p:ph type="title"/>
          </p:nvPr>
        </p:nvSpPr>
        <p:spPr>
          <a:xfrm>
            <a:off x="628650" y="0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dirty="0"/>
              <a:t>Hardware test </a:t>
            </a:r>
            <a:r>
              <a:rPr lang="en-US" dirty="0" err="1"/>
              <a:t>fase</a:t>
            </a:r>
            <a:r>
              <a:rPr lang="en-US" dirty="0"/>
              <a:t> </a:t>
            </a:r>
            <a:r>
              <a:rPr lang="en-US" dirty="0" err="1"/>
              <a:t>Zonnepaneel</a:t>
            </a:r>
            <a:endParaRPr dirty="0"/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551ECB72-3F8C-4713-95E6-50EAB08D33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43882"/>
            <a:ext cx="9144000" cy="3913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1022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0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/>
              <a:t>Frond-end</a:t>
            </a:r>
            <a:endParaRPr/>
          </a:p>
        </p:txBody>
      </p:sp>
      <p:sp>
        <p:nvSpPr>
          <p:cNvPr id="210" name="Google Shape;210;p30"/>
          <p:cNvSpPr txBox="1"/>
          <p:nvPr/>
        </p:nvSpPr>
        <p:spPr>
          <a:xfrm>
            <a:off x="628650" y="1420512"/>
            <a:ext cx="4572000" cy="1384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/>
              <a:t>Node-Red application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1" name="Google Shape;21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21575" y="1097376"/>
            <a:ext cx="6018424" cy="3460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1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/>
              <a:t>3D Print</a:t>
            </a:r>
            <a:endParaRPr/>
          </a:p>
        </p:txBody>
      </p:sp>
      <p:pic>
        <p:nvPicPr>
          <p:cNvPr id="217" name="Google Shape;217;p31" descr="Afbeelding met doos&#10;&#10;Automatisch gegenereerde beschrijvi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8650" y="1676399"/>
            <a:ext cx="3966237" cy="2521743"/>
          </a:xfrm>
          <a:prstGeom prst="roundRect">
            <a:avLst>
              <a:gd name="adj" fmla="val 8594"/>
            </a:avLst>
          </a:prstGeom>
          <a:solidFill>
            <a:srgbClr val="ECECEC"/>
          </a:solidFill>
          <a:ln>
            <a:noFill/>
          </a:ln>
          <a:effectLst>
            <a:reflection stA="38000" endPos="28000" dist="5000" dir="5400000" sy="-100000" algn="bl" rotWithShape="0"/>
          </a:effectLst>
        </p:spPr>
      </p:pic>
      <p:pic>
        <p:nvPicPr>
          <p:cNvPr id="218" name="Google Shape;218;p31" descr="Afbeelding met doos&#10;&#10;Automatisch gegenereerde beschrijvi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27539" y="1681670"/>
            <a:ext cx="3252056" cy="2516472"/>
          </a:xfrm>
          <a:prstGeom prst="roundRect">
            <a:avLst>
              <a:gd name="adj" fmla="val 8594"/>
            </a:avLst>
          </a:prstGeom>
          <a:solidFill>
            <a:srgbClr val="ECECEC"/>
          </a:solidFill>
          <a:ln>
            <a:noFill/>
          </a:ln>
          <a:effectLst>
            <a:reflection stA="38000" endPos="28000" dist="5000" dir="5400000" sy="-100000" algn="bl" rotWithShape="0"/>
          </a:effec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/>
              <a:t>Burndown chart</a:t>
            </a:r>
            <a:endParaRPr/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077F6698-E14D-4D88-AF1B-A0438197B9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" y="1061119"/>
            <a:ext cx="8961120" cy="3021262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9"/>
          <p:cNvSpPr/>
          <p:nvPr/>
        </p:nvSpPr>
        <p:spPr>
          <a:xfrm>
            <a:off x="266700" y="0"/>
            <a:ext cx="8610371" cy="2065452"/>
          </a:xfrm>
          <a:prstGeom prst="rect">
            <a:avLst/>
          </a:prstGeom>
          <a:gradFill>
            <a:gsLst>
              <a:gs pos="0">
                <a:srgbClr val="3865B4"/>
              </a:gs>
              <a:gs pos="25000">
                <a:srgbClr val="3865B4"/>
              </a:gs>
              <a:gs pos="94000">
                <a:srgbClr val="3A3838"/>
              </a:gs>
              <a:gs pos="100000">
                <a:srgbClr val="3A3838"/>
              </a:gs>
            </a:gsLst>
            <a:lin ang="4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4" name="Google Shape;164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9"/>
          <p:cNvSpPr txBox="1">
            <a:spLocks noGrp="1"/>
          </p:cNvSpPr>
          <p:nvPr>
            <p:ph type="title"/>
          </p:nvPr>
        </p:nvSpPr>
        <p:spPr>
          <a:xfrm>
            <a:off x="884419" y="620010"/>
            <a:ext cx="7375161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286000" lvl="0" indent="4572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alibri"/>
              <a:buNone/>
            </a:pPr>
            <a:r>
              <a:rPr lang="nl-BE" sz="3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GitFlow</a:t>
            </a:r>
            <a:endParaRPr dirty="0"/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endParaRPr sz="300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9"/>
          <p:cNvSpPr txBox="1">
            <a:spLocks noGrp="1"/>
          </p:cNvSpPr>
          <p:nvPr>
            <p:ph type="body" idx="1"/>
          </p:nvPr>
        </p:nvSpPr>
        <p:spPr>
          <a:xfrm>
            <a:off x="884419" y="2319727"/>
            <a:ext cx="7375161" cy="20204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nl-BE" sz="1500" dirty="0">
                <a:solidFill>
                  <a:srgbClr val="000000"/>
                </a:solidFill>
              </a:rPr>
              <a:t>Master en </a:t>
            </a:r>
            <a:r>
              <a:rPr lang="nl-BE" sz="1500" dirty="0" err="1">
                <a:solidFill>
                  <a:srgbClr val="000000"/>
                </a:solidFill>
              </a:rPr>
              <a:t>Develop</a:t>
            </a:r>
            <a:r>
              <a:rPr lang="nl-BE" sz="1500" dirty="0">
                <a:solidFill>
                  <a:srgbClr val="000000"/>
                </a:solidFill>
              </a:rPr>
              <a:t> </a:t>
            </a:r>
            <a:r>
              <a:rPr lang="nl-BE" sz="1500" dirty="0" err="1">
                <a:solidFill>
                  <a:srgbClr val="000000"/>
                </a:solidFill>
              </a:rPr>
              <a:t>branch</a:t>
            </a:r>
            <a:endParaRPr lang="nl-BE" sz="1500" dirty="0">
              <a:solidFill>
                <a:srgbClr val="000000"/>
              </a:solidFill>
            </a:endParaRPr>
          </a:p>
          <a:p>
            <a:pPr marL="4572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endParaRPr lang="nl-BE" sz="1500" dirty="0">
              <a:solidFill>
                <a:srgbClr val="000000"/>
              </a:solidFill>
            </a:endParaRPr>
          </a:p>
          <a:p>
            <a:pPr marL="4572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nl-BE" sz="1500" dirty="0" err="1">
                <a:solidFill>
                  <a:srgbClr val="000000"/>
                </a:solidFill>
              </a:rPr>
              <a:t>Branch</a:t>
            </a:r>
            <a:r>
              <a:rPr lang="nl-BE" sz="1500" dirty="0">
                <a:solidFill>
                  <a:srgbClr val="000000"/>
                </a:solidFill>
              </a:rPr>
              <a:t> op </a:t>
            </a:r>
            <a:r>
              <a:rPr lang="nl-BE" sz="1500" dirty="0" err="1">
                <a:solidFill>
                  <a:srgbClr val="000000"/>
                </a:solidFill>
              </a:rPr>
              <a:t>Develop</a:t>
            </a:r>
            <a:r>
              <a:rPr lang="nl-BE" sz="1500" dirty="0">
                <a:solidFill>
                  <a:srgbClr val="000000"/>
                </a:solidFill>
              </a:rPr>
              <a:t> per </a:t>
            </a:r>
            <a:r>
              <a:rPr lang="nl-BE" sz="1500" dirty="0" err="1">
                <a:solidFill>
                  <a:srgbClr val="000000"/>
                </a:solidFill>
              </a:rPr>
              <a:t>jira</a:t>
            </a:r>
            <a:r>
              <a:rPr lang="nl-BE" sz="1500" dirty="0">
                <a:solidFill>
                  <a:srgbClr val="000000"/>
                </a:solidFill>
              </a:rPr>
              <a:t>-issue</a:t>
            </a:r>
          </a:p>
          <a:p>
            <a:pPr marL="4572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endParaRPr lang="nl-BE" sz="1500" dirty="0">
              <a:solidFill>
                <a:srgbClr val="000000"/>
              </a:solidFill>
            </a:endParaRPr>
          </a:p>
          <a:p>
            <a:pPr marL="4572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nl-BE" sz="1500" dirty="0">
                <a:solidFill>
                  <a:srgbClr val="000000"/>
                </a:solidFill>
              </a:rPr>
              <a:t>Na elke sprint </a:t>
            </a:r>
            <a:r>
              <a:rPr lang="nl-BE" sz="1500" dirty="0" err="1">
                <a:solidFill>
                  <a:srgbClr val="000000"/>
                </a:solidFill>
              </a:rPr>
              <a:t>Develop</a:t>
            </a:r>
            <a:r>
              <a:rPr lang="nl-BE" sz="1500" dirty="0">
                <a:solidFill>
                  <a:srgbClr val="000000"/>
                </a:solidFill>
              </a:rPr>
              <a:t> =&gt; Master</a:t>
            </a:r>
          </a:p>
        </p:txBody>
      </p:sp>
      <p:pic>
        <p:nvPicPr>
          <p:cNvPr id="2" name="Google Shape;172;g9df87d86ea_1_7">
            <a:extLst>
              <a:ext uri="{FF2B5EF4-FFF2-40B4-BE49-F238E27FC236}">
                <a16:creationId xmlns:a16="http://schemas.microsoft.com/office/drawing/2014/main" id="{5A99CE95-DFAC-4399-A874-08F3C416D97E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44745" y="1923393"/>
            <a:ext cx="1669555" cy="290501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987247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9"/>
          <p:cNvSpPr/>
          <p:nvPr/>
        </p:nvSpPr>
        <p:spPr>
          <a:xfrm>
            <a:off x="266700" y="0"/>
            <a:ext cx="8610371" cy="2065452"/>
          </a:xfrm>
          <a:prstGeom prst="rect">
            <a:avLst/>
          </a:prstGeom>
          <a:gradFill>
            <a:gsLst>
              <a:gs pos="0">
                <a:srgbClr val="3865B4"/>
              </a:gs>
              <a:gs pos="25000">
                <a:srgbClr val="3865B4"/>
              </a:gs>
              <a:gs pos="94000">
                <a:srgbClr val="3A3838"/>
              </a:gs>
              <a:gs pos="100000">
                <a:srgbClr val="3A3838"/>
              </a:gs>
            </a:gsLst>
            <a:lin ang="4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4" name="Google Shape;164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9"/>
          <p:cNvSpPr txBox="1">
            <a:spLocks noGrp="1"/>
          </p:cNvSpPr>
          <p:nvPr>
            <p:ph type="title"/>
          </p:nvPr>
        </p:nvSpPr>
        <p:spPr>
          <a:xfrm>
            <a:off x="884419" y="620010"/>
            <a:ext cx="7375161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nl-BE" sz="3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reflectie</a:t>
            </a:r>
            <a:endParaRPr sz="300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9"/>
          <p:cNvSpPr txBox="1">
            <a:spLocks noGrp="1"/>
          </p:cNvSpPr>
          <p:nvPr>
            <p:ph type="body" idx="1"/>
          </p:nvPr>
        </p:nvSpPr>
        <p:spPr>
          <a:xfrm>
            <a:off x="884419" y="2319727"/>
            <a:ext cx="7375161" cy="20204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endParaRPr lang="nl-BE" sz="15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09301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71600" lvl="0" indent="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/>
              <a:t>       Introductie Teamleden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endParaRPr/>
          </a:p>
        </p:txBody>
      </p:sp>
      <p:sp>
        <p:nvSpPr>
          <p:cNvPr id="106" name="Google Shape;106;p2"/>
          <p:cNvSpPr txBox="1">
            <a:spLocks noGrp="1"/>
          </p:cNvSpPr>
          <p:nvPr>
            <p:ph type="body" idx="1"/>
          </p:nvPr>
        </p:nvSpPr>
        <p:spPr>
          <a:xfrm>
            <a:off x="4030026" y="2916225"/>
            <a:ext cx="1651500" cy="20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100" dirty="0"/>
              <a:t>Quinten Van </a:t>
            </a:r>
            <a:r>
              <a:rPr lang="en-US" sz="1100" dirty="0" err="1"/>
              <a:t>Ginderen</a:t>
            </a:r>
            <a:endParaRPr sz="1100" dirty="0"/>
          </a:p>
          <a:p>
            <a:pPr marL="457200" lvl="0" indent="-29845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 sz="1100" dirty="0"/>
              <a:t>Programming</a:t>
            </a:r>
            <a:endParaRPr sz="1100" dirty="0"/>
          </a:p>
          <a:p>
            <a:pPr marL="457200" lvl="0" indent="-298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 sz="1100" dirty="0"/>
              <a:t>Hands On</a:t>
            </a:r>
            <a:endParaRPr sz="1100" dirty="0"/>
          </a:p>
        </p:txBody>
      </p:sp>
      <p:sp>
        <p:nvSpPr>
          <p:cNvPr id="107" name="Google Shape;107;p2"/>
          <p:cNvSpPr txBox="1">
            <a:spLocks noGrp="1"/>
          </p:cNvSpPr>
          <p:nvPr>
            <p:ph type="body" idx="4294967295"/>
          </p:nvPr>
        </p:nvSpPr>
        <p:spPr>
          <a:xfrm>
            <a:off x="6241875" y="2934505"/>
            <a:ext cx="1490662" cy="2038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 sz="1100"/>
              <a:t>Vital Volckaerts</a:t>
            </a:r>
            <a:endParaRPr sz="1100"/>
          </a:p>
          <a:p>
            <a:pPr marL="457200" lvl="0" indent="-29845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 sz="1100"/>
              <a:t>PCB Design</a:t>
            </a:r>
            <a:endParaRPr sz="1100"/>
          </a:p>
          <a:p>
            <a:pPr marL="457200" lvl="0" indent="-298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 sz="1100"/>
              <a:t>Testing</a:t>
            </a:r>
            <a:endParaRPr sz="1100"/>
          </a:p>
          <a:p>
            <a:pPr marL="457200" lvl="0" indent="-298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 sz="1100"/>
              <a:t>Programming</a:t>
            </a:r>
            <a:endParaRPr sz="1100"/>
          </a:p>
        </p:txBody>
      </p:sp>
      <p:sp>
        <p:nvSpPr>
          <p:cNvPr id="108" name="Google Shape;108;p2"/>
          <p:cNvSpPr txBox="1">
            <a:spLocks noGrp="1"/>
          </p:cNvSpPr>
          <p:nvPr>
            <p:ph type="body" idx="4294967295"/>
          </p:nvPr>
        </p:nvSpPr>
        <p:spPr>
          <a:xfrm>
            <a:off x="1849449" y="2916238"/>
            <a:ext cx="1492250" cy="2038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 sz="1100" dirty="0"/>
              <a:t>Keno Van </a:t>
            </a:r>
            <a:r>
              <a:rPr lang="en-US" sz="1100" dirty="0" err="1"/>
              <a:t>Deuren</a:t>
            </a:r>
            <a:endParaRPr sz="1100" dirty="0"/>
          </a:p>
          <a:p>
            <a:pPr marL="457200" lvl="0" indent="-29845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 sz="1100" dirty="0"/>
              <a:t>Jira</a:t>
            </a:r>
            <a:endParaRPr sz="1100" dirty="0"/>
          </a:p>
          <a:p>
            <a:pPr marL="457200" lvl="0" indent="-298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 sz="1100" dirty="0"/>
              <a:t>Testing</a:t>
            </a:r>
            <a:endParaRPr sz="1100" dirty="0"/>
          </a:p>
          <a:p>
            <a:pPr marL="457200" lvl="0" indent="-298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 sz="1100" dirty="0"/>
              <a:t>Hands On</a:t>
            </a:r>
            <a:endParaRPr sz="1100" dirty="0"/>
          </a:p>
        </p:txBody>
      </p:sp>
      <p:pic>
        <p:nvPicPr>
          <p:cNvPr id="109" name="Google Shape;109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50025" y="1152475"/>
            <a:ext cx="1491674" cy="1491674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10" name="Google Shape;110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058425" y="1155921"/>
            <a:ext cx="1491674" cy="1484779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11" name="Google Shape;111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266826" y="1155925"/>
            <a:ext cx="1440760" cy="1484776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"/>
          <p:cNvSpPr/>
          <p:nvPr/>
        </p:nvSpPr>
        <p:spPr>
          <a:xfrm>
            <a:off x="0" y="0"/>
            <a:ext cx="4561583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p3"/>
          <p:cNvSpPr/>
          <p:nvPr/>
        </p:nvSpPr>
        <p:spPr>
          <a:xfrm>
            <a:off x="0" y="0"/>
            <a:ext cx="9143999" cy="5143500"/>
          </a:xfrm>
          <a:prstGeom prst="rect">
            <a:avLst/>
          </a:prstGeom>
          <a:gradFill>
            <a:gsLst>
              <a:gs pos="0">
                <a:srgbClr val="3865B4"/>
              </a:gs>
              <a:gs pos="25000">
                <a:srgbClr val="3865B4"/>
              </a:gs>
              <a:gs pos="94000">
                <a:srgbClr val="3A3838"/>
              </a:gs>
              <a:gs pos="100000">
                <a:srgbClr val="3A3838"/>
              </a:gs>
            </a:gsLst>
            <a:lin ang="4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8" name="Google Shape;118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3"/>
          <p:cNvSpPr txBox="1">
            <a:spLocks noGrp="1"/>
          </p:cNvSpPr>
          <p:nvPr>
            <p:ph type="title"/>
          </p:nvPr>
        </p:nvSpPr>
        <p:spPr>
          <a:xfrm>
            <a:off x="480059" y="1540230"/>
            <a:ext cx="2751871" cy="20700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alibri"/>
              <a:buNone/>
            </a:pPr>
            <a:r>
              <a:rPr lang="en-US" sz="4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Wat is ons project?</a:t>
            </a:r>
            <a:endParaRPr/>
          </a:p>
        </p:txBody>
      </p:sp>
      <p:sp>
        <p:nvSpPr>
          <p:cNvPr id="120" name="Google Shape;120;p3"/>
          <p:cNvSpPr txBox="1">
            <a:spLocks noGrp="1"/>
          </p:cNvSpPr>
          <p:nvPr>
            <p:ph type="body" idx="1"/>
          </p:nvPr>
        </p:nvSpPr>
        <p:spPr>
          <a:xfrm>
            <a:off x="4567930" y="601399"/>
            <a:ext cx="3979563" cy="3922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●"/>
            </a:pPr>
            <a:r>
              <a:rPr lang="en-US" sz="18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The Port of Antwerp wil milieuvriendelijker worden</a:t>
            </a:r>
            <a:endParaRPr sz="18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●"/>
            </a:pPr>
            <a:r>
              <a:rPr lang="en-US" sz="18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Hoeveelheid fijn stof over de haven in kaart brengen</a:t>
            </a:r>
            <a:endParaRPr sz="18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●"/>
            </a:pPr>
            <a:r>
              <a:rPr lang="en-US" sz="18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LoRaWAN al uitgerold over de haven</a:t>
            </a:r>
            <a:endParaRPr sz="18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●"/>
            </a:pPr>
            <a:r>
              <a:rPr lang="en-US" sz="18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Sensoren zijn nog niet aanwezig</a:t>
            </a:r>
            <a:endParaRPr sz="18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4"/>
          <p:cNvSpPr/>
          <p:nvPr/>
        </p:nvSpPr>
        <p:spPr>
          <a:xfrm>
            <a:off x="4932843" y="2794"/>
            <a:ext cx="4211157" cy="5143500"/>
          </a:xfrm>
          <a:prstGeom prst="rect">
            <a:avLst/>
          </a:prstGeom>
          <a:gradFill>
            <a:gsLst>
              <a:gs pos="0">
                <a:srgbClr val="4472C3">
                  <a:alpha val="81960"/>
                </a:srgbClr>
              </a:gs>
              <a:gs pos="25000">
                <a:srgbClr val="4472C4">
                  <a:alpha val="60000"/>
                </a:srgbClr>
              </a:gs>
              <a:gs pos="94000">
                <a:srgbClr val="AEABAB"/>
              </a:gs>
              <a:gs pos="100000">
                <a:srgbClr val="AEABAB"/>
              </a:gs>
            </a:gsLst>
            <a:lin ang="4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6" name="Google Shape;126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4"/>
          <p:cNvSpPr txBox="1">
            <a:spLocks noGrp="1"/>
          </p:cNvSpPr>
          <p:nvPr>
            <p:ph type="title"/>
          </p:nvPr>
        </p:nvSpPr>
        <p:spPr>
          <a:xfrm>
            <a:off x="601005" y="602216"/>
            <a:ext cx="3733482" cy="1090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libri"/>
              <a:buNone/>
            </a:pPr>
            <a:r>
              <a:rPr lang="en-US" sz="3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Algemene Workflow</a:t>
            </a:r>
            <a:endParaRPr/>
          </a:p>
        </p:txBody>
      </p:sp>
      <p:sp>
        <p:nvSpPr>
          <p:cNvPr id="128" name="Google Shape;128;p4"/>
          <p:cNvSpPr txBox="1">
            <a:spLocks noGrp="1"/>
          </p:cNvSpPr>
          <p:nvPr>
            <p:ph type="body" idx="1"/>
          </p:nvPr>
        </p:nvSpPr>
        <p:spPr>
          <a:xfrm>
            <a:off x="598356" y="1816261"/>
            <a:ext cx="3733184" cy="2729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4572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500">
                <a:solidFill>
                  <a:srgbClr val="000000"/>
                </a:solidFill>
              </a:rPr>
              <a:t>Uitlezen van sensoren</a:t>
            </a:r>
            <a:endParaRPr/>
          </a:p>
          <a:p>
            <a:pPr marL="457200" lvl="0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500">
                <a:solidFill>
                  <a:srgbClr val="000000"/>
                </a:solidFill>
              </a:rPr>
              <a:t>opsturen naar de back-end</a:t>
            </a:r>
            <a:endParaRPr/>
          </a:p>
          <a:p>
            <a:pPr marL="457200" lvl="0" indent="-228600" algn="l" rtl="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500">
                <a:solidFill>
                  <a:srgbClr val="000000"/>
                </a:solidFill>
              </a:rPr>
              <a:t>weergeven in web applicatie</a:t>
            </a:r>
            <a:endParaRPr/>
          </a:p>
        </p:txBody>
      </p:sp>
      <p:sp>
        <p:nvSpPr>
          <p:cNvPr id="129" name="Google Shape;129;p4"/>
          <p:cNvSpPr/>
          <p:nvPr/>
        </p:nvSpPr>
        <p:spPr>
          <a:xfrm flipH="1">
            <a:off x="5393671" y="553964"/>
            <a:ext cx="3750329" cy="4050721"/>
          </a:xfrm>
          <a:custGeom>
            <a:avLst/>
            <a:gdLst/>
            <a:ahLst/>
            <a:cxnLst/>
            <a:rect l="l" t="t" r="r" b="b"/>
            <a:pathLst>
              <a:path w="5000438" h="5400962" extrusionOk="0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 w="12700" cap="flat" cmpd="sng">
            <a:solidFill>
              <a:srgbClr val="B3C6E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0" name="Google Shape;130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91294" y="1221816"/>
            <a:ext cx="2715016" cy="2715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5"/>
          <p:cNvSpPr/>
          <p:nvPr/>
        </p:nvSpPr>
        <p:spPr>
          <a:xfrm>
            <a:off x="357759" y="360045"/>
            <a:ext cx="8428482" cy="442341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63500" dist="17780" dir="5400000" algn="t" rotWithShape="0">
              <a:srgbClr val="000000">
                <a:alpha val="42745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7" name="Google Shape;13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2600" y="680402"/>
            <a:ext cx="8178799" cy="37826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/>
              <a:t>Flowchart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endParaRPr/>
          </a:p>
        </p:txBody>
      </p:sp>
      <p:pic>
        <p:nvPicPr>
          <p:cNvPr id="152" name="Google Shape;152;p7"/>
          <p:cNvPicPr preferRelativeResize="0"/>
          <p:nvPr/>
        </p:nvPicPr>
        <p:blipFill rotWithShape="1">
          <a:blip r:embed="rId3">
            <a:alphaModFix/>
          </a:blip>
          <a:srcRect l="815" t="1278" r="913" b="1103"/>
          <a:stretch/>
        </p:blipFill>
        <p:spPr>
          <a:xfrm>
            <a:off x="2183200" y="66075"/>
            <a:ext cx="4772325" cy="5020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8"/>
          <p:cNvSpPr txBox="1">
            <a:spLocks noGrp="1"/>
          </p:cNvSpPr>
          <p:nvPr>
            <p:ph type="title"/>
          </p:nvPr>
        </p:nvSpPr>
        <p:spPr>
          <a:xfrm>
            <a:off x="311700" y="237207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 dirty="0"/>
              <a:t>Blok-diagram</a:t>
            </a:r>
            <a:endParaRPr dirty="0"/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D18EC825-8208-4320-AD00-6CBF909D97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952" y="809907"/>
            <a:ext cx="5549179" cy="364193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4"/>
          <p:cNvSpPr/>
          <p:nvPr/>
        </p:nvSpPr>
        <p:spPr>
          <a:xfrm>
            <a:off x="0" y="0"/>
            <a:ext cx="2662583" cy="3115149"/>
          </a:xfrm>
          <a:prstGeom prst="rect">
            <a:avLst/>
          </a:prstGeom>
          <a:gradFill>
            <a:gsLst>
              <a:gs pos="0">
                <a:srgbClr val="4472C3">
                  <a:alpha val="81176"/>
                </a:srgbClr>
              </a:gs>
              <a:gs pos="25000">
                <a:srgbClr val="4472C4">
                  <a:alpha val="60000"/>
                </a:srgbClr>
              </a:gs>
              <a:gs pos="94000">
                <a:srgbClr val="AEABAB"/>
              </a:gs>
              <a:gs pos="100000">
                <a:srgbClr val="AEABAB"/>
              </a:gs>
            </a:gsLst>
            <a:lin ang="4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p4"/>
          <p:cNvSpPr/>
          <p:nvPr/>
        </p:nvSpPr>
        <p:spPr>
          <a:xfrm>
            <a:off x="2662868" y="0"/>
            <a:ext cx="6481132" cy="5143500"/>
          </a:xfrm>
          <a:prstGeom prst="rect">
            <a:avLst/>
          </a:prstGeom>
          <a:gradFill>
            <a:gsLst>
              <a:gs pos="0">
                <a:srgbClr val="4472C3">
                  <a:alpha val="81176"/>
                </a:srgbClr>
              </a:gs>
              <a:gs pos="25000">
                <a:srgbClr val="4472C4">
                  <a:alpha val="60000"/>
                </a:srgbClr>
              </a:gs>
              <a:gs pos="94000">
                <a:srgbClr val="AEABAB"/>
              </a:gs>
              <a:gs pos="100000">
                <a:srgbClr val="AEABAB"/>
              </a:gs>
            </a:gsLst>
            <a:lin ang="4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5" name="Google Shape;145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4"/>
          <p:cNvSpPr txBox="1">
            <a:spLocks noGrp="1"/>
          </p:cNvSpPr>
          <p:nvPr>
            <p:ph type="ctrTitle"/>
          </p:nvPr>
        </p:nvSpPr>
        <p:spPr>
          <a:xfrm>
            <a:off x="603241" y="3797702"/>
            <a:ext cx="4717621" cy="74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Calibri"/>
              <a:buNone/>
            </a:pPr>
            <a:r>
              <a:rPr lang="en-US" sz="4050" dirty="0"/>
              <a:t>Hardware Versie 2</a:t>
            </a:r>
            <a:endParaRPr sz="4050" dirty="0"/>
          </a:p>
        </p:txBody>
      </p:sp>
      <p:sp>
        <p:nvSpPr>
          <p:cNvPr id="147" name="Google Shape;147;p4"/>
          <p:cNvSpPr/>
          <p:nvPr/>
        </p:nvSpPr>
        <p:spPr>
          <a:xfrm>
            <a:off x="0" y="1"/>
            <a:ext cx="2353809" cy="2486663"/>
          </a:xfrm>
          <a:custGeom>
            <a:avLst/>
            <a:gdLst/>
            <a:ahLst/>
            <a:cxnLst/>
            <a:rect l="l" t="t" r="r" b="b"/>
            <a:pathLst>
              <a:path w="3138412" h="3315551" extrusionOk="0">
                <a:moveTo>
                  <a:pt x="0" y="0"/>
                </a:moveTo>
                <a:lnTo>
                  <a:pt x="2697473" y="0"/>
                </a:lnTo>
                <a:lnTo>
                  <a:pt x="2788573" y="121826"/>
                </a:lnTo>
                <a:cubicBezTo>
                  <a:pt x="3009443" y="448758"/>
                  <a:pt x="3138412" y="842879"/>
                  <a:pt x="3138412" y="1267122"/>
                </a:cubicBezTo>
                <a:cubicBezTo>
                  <a:pt x="3138412" y="2398438"/>
                  <a:pt x="2221299" y="3315551"/>
                  <a:pt x="1089983" y="3315551"/>
                </a:cubicBezTo>
                <a:cubicBezTo>
                  <a:pt x="736447" y="3315551"/>
                  <a:pt x="403829" y="3225989"/>
                  <a:pt x="113581" y="3068317"/>
                </a:cubicBezTo>
                <a:lnTo>
                  <a:pt x="0" y="2999315"/>
                </a:lnTo>
                <a:close/>
              </a:path>
            </a:pathLst>
          </a:custGeom>
          <a:solidFill>
            <a:srgbClr val="FFFFFF"/>
          </a:solidFill>
          <a:ln w="12700" cap="flat" cmpd="sng">
            <a:solidFill>
              <a:srgbClr val="B3C6E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4"/>
          <p:cNvSpPr/>
          <p:nvPr/>
        </p:nvSpPr>
        <p:spPr>
          <a:xfrm>
            <a:off x="2865330" y="422583"/>
            <a:ext cx="2342418" cy="2342418"/>
          </a:xfrm>
          <a:prstGeom prst="ellipse">
            <a:avLst/>
          </a:prstGeom>
          <a:solidFill>
            <a:srgbClr val="FFFFFF"/>
          </a:solidFill>
          <a:ln w="12700" cap="flat" cmpd="sng">
            <a:solidFill>
              <a:srgbClr val="B3C6E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4"/>
          <p:cNvSpPr/>
          <p:nvPr/>
        </p:nvSpPr>
        <p:spPr>
          <a:xfrm>
            <a:off x="5415549" y="0"/>
            <a:ext cx="2770119" cy="1579786"/>
          </a:xfrm>
          <a:custGeom>
            <a:avLst/>
            <a:gdLst/>
            <a:ahLst/>
            <a:cxnLst/>
            <a:rect l="l" t="t" r="r" b="b"/>
            <a:pathLst>
              <a:path w="3693492" h="2106382" extrusionOk="0">
                <a:moveTo>
                  <a:pt x="20343" y="0"/>
                </a:moveTo>
                <a:lnTo>
                  <a:pt x="3673149" y="0"/>
                </a:lnTo>
                <a:lnTo>
                  <a:pt x="3683957" y="70817"/>
                </a:lnTo>
                <a:cubicBezTo>
                  <a:pt x="3690262" y="132899"/>
                  <a:pt x="3693492" y="195891"/>
                  <a:pt x="3693492" y="259636"/>
                </a:cubicBezTo>
                <a:cubicBezTo>
                  <a:pt x="3693492" y="1279566"/>
                  <a:pt x="2866676" y="2106382"/>
                  <a:pt x="1846746" y="2106382"/>
                </a:cubicBezTo>
                <a:cubicBezTo>
                  <a:pt x="826816" y="2106382"/>
                  <a:pt x="0" y="1279566"/>
                  <a:pt x="0" y="259636"/>
                </a:cubicBezTo>
                <a:cubicBezTo>
                  <a:pt x="0" y="195891"/>
                  <a:pt x="3230" y="132899"/>
                  <a:pt x="9535" y="70817"/>
                </a:cubicBezTo>
                <a:close/>
              </a:path>
            </a:pathLst>
          </a:custGeom>
          <a:solidFill>
            <a:srgbClr val="FFFFFF"/>
          </a:solidFill>
          <a:ln w="12700" cap="flat" cmpd="sng">
            <a:solidFill>
              <a:srgbClr val="B3C6E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4"/>
          <p:cNvSpPr/>
          <p:nvPr/>
        </p:nvSpPr>
        <p:spPr>
          <a:xfrm>
            <a:off x="6360708" y="1962282"/>
            <a:ext cx="2783292" cy="3188324"/>
          </a:xfrm>
          <a:custGeom>
            <a:avLst/>
            <a:gdLst/>
            <a:ahLst/>
            <a:cxnLst/>
            <a:rect l="l" t="t" r="r" b="b"/>
            <a:pathLst>
              <a:path w="3711057" h="4251098" extrusionOk="0">
                <a:moveTo>
                  <a:pt x="2538398" y="0"/>
                </a:moveTo>
                <a:cubicBezTo>
                  <a:pt x="2888878" y="0"/>
                  <a:pt x="3222768" y="71030"/>
                  <a:pt x="3526457" y="199480"/>
                </a:cubicBezTo>
                <a:lnTo>
                  <a:pt x="3711057" y="288406"/>
                </a:lnTo>
                <a:lnTo>
                  <a:pt x="3711057" y="4251098"/>
                </a:lnTo>
                <a:lnTo>
                  <a:pt x="668754" y="4251098"/>
                </a:lnTo>
                <a:lnTo>
                  <a:pt x="579647" y="4153055"/>
                </a:lnTo>
                <a:cubicBezTo>
                  <a:pt x="217529" y="3714270"/>
                  <a:pt x="0" y="3151738"/>
                  <a:pt x="0" y="2538398"/>
                </a:cubicBezTo>
                <a:cubicBezTo>
                  <a:pt x="0" y="1136479"/>
                  <a:pt x="1136479" y="0"/>
                  <a:pt x="2538398" y="0"/>
                </a:cubicBezTo>
                <a:close/>
              </a:path>
            </a:pathLst>
          </a:custGeom>
          <a:solidFill>
            <a:srgbClr val="FFFFFF"/>
          </a:solidFill>
          <a:ln w="12700" cap="flat" cmpd="sng">
            <a:solidFill>
              <a:srgbClr val="B3C6E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2" name="Google Shape;152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566397">
            <a:off x="320076" y="644221"/>
            <a:ext cx="1565839" cy="1001935"/>
          </a:xfrm>
          <a:prstGeom prst="rect">
            <a:avLst/>
          </a:prstGeom>
          <a:noFill/>
          <a:ln>
            <a:noFill/>
          </a:ln>
          <a:effectLst>
            <a:reflection stA="30000" endPos="30000" dist="5000" dir="5400000" sy="-100000" algn="bl" rotWithShape="0"/>
          </a:effectLst>
        </p:spPr>
      </p:pic>
      <p:pic>
        <p:nvPicPr>
          <p:cNvPr id="153" name="Google Shape;153;p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690245" y="-304977"/>
            <a:ext cx="1852859" cy="17567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4" descr="Afbeelding met elektronica, circuit&#10;&#10;Automatisch gegenereerde beschrijvi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747040" y="910454"/>
            <a:ext cx="2426151" cy="1338664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4"/>
          <p:cNvSpPr txBox="1"/>
          <p:nvPr/>
        </p:nvSpPr>
        <p:spPr>
          <a:xfrm>
            <a:off x="651492" y="1876959"/>
            <a:ext cx="1803575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JTAG</a:t>
            </a:r>
            <a:endParaRPr/>
          </a:p>
        </p:txBody>
      </p:sp>
      <p:sp>
        <p:nvSpPr>
          <p:cNvPr id="156" name="Google Shape;156;p4"/>
          <p:cNvSpPr txBox="1"/>
          <p:nvPr/>
        </p:nvSpPr>
        <p:spPr>
          <a:xfrm>
            <a:off x="3324421" y="2258213"/>
            <a:ext cx="167745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ATSAMD21</a:t>
            </a:r>
            <a:endParaRPr/>
          </a:p>
        </p:txBody>
      </p:sp>
      <p:sp>
        <p:nvSpPr>
          <p:cNvPr id="157" name="Google Shape;157;p4"/>
          <p:cNvSpPr txBox="1"/>
          <p:nvPr/>
        </p:nvSpPr>
        <p:spPr>
          <a:xfrm>
            <a:off x="6339443" y="1299090"/>
            <a:ext cx="120366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HIH8xxx</a:t>
            </a:r>
            <a:endParaRPr/>
          </a:p>
        </p:txBody>
      </p:sp>
      <p:sp>
        <p:nvSpPr>
          <p:cNvPr id="158" name="Google Shape;158;p4"/>
          <p:cNvSpPr txBox="1"/>
          <p:nvPr/>
        </p:nvSpPr>
        <p:spPr>
          <a:xfrm>
            <a:off x="6775808" y="4615802"/>
            <a:ext cx="145421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LoRaWAN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" name="Afbeelding 17">
            <a:extLst>
              <a:ext uri="{FF2B5EF4-FFF2-40B4-BE49-F238E27FC236}">
                <a16:creationId xmlns:a16="http://schemas.microsoft.com/office/drawing/2014/main" id="{0BAE3238-79E7-4435-984F-4B4BEC6D0EC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47594" y="2721592"/>
            <a:ext cx="2719112" cy="1630084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5"/>
          <p:cNvSpPr txBox="1">
            <a:spLocks noGrp="1"/>
          </p:cNvSpPr>
          <p:nvPr>
            <p:ph type="title"/>
          </p:nvPr>
        </p:nvSpPr>
        <p:spPr>
          <a:xfrm>
            <a:off x="628650" y="0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/>
              <a:t>Hardware Schema AirSensor</a:t>
            </a:r>
            <a:endParaRPr/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F3522CC7-0F72-449B-A7CB-1A9B9116B6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98" y="896766"/>
            <a:ext cx="8865522" cy="323559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192</TotalTime>
  <Words>135</Words>
  <Application>Microsoft Office PowerPoint</Application>
  <PresentationFormat>Diavoorstelling (16:9)</PresentationFormat>
  <Paragraphs>47</Paragraphs>
  <Slides>19</Slides>
  <Notes>19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2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19</vt:i4>
      </vt:variant>
    </vt:vector>
  </HeadingPairs>
  <TitlesOfParts>
    <vt:vector size="22" baseType="lpstr">
      <vt:lpstr>Arial</vt:lpstr>
      <vt:lpstr>Calibri</vt:lpstr>
      <vt:lpstr>Kantoorthema</vt:lpstr>
      <vt:lpstr>Air Quality Control Sensor 2</vt:lpstr>
      <vt:lpstr>       Introductie Teamleden </vt:lpstr>
      <vt:lpstr>Wat is ons project?</vt:lpstr>
      <vt:lpstr>Algemene Workflow</vt:lpstr>
      <vt:lpstr>PowerPoint-presentatie</vt:lpstr>
      <vt:lpstr>Flowchart </vt:lpstr>
      <vt:lpstr>Blok-diagram</vt:lpstr>
      <vt:lpstr>Hardware Versie 2</vt:lpstr>
      <vt:lpstr>Hardware Schema AirSensor</vt:lpstr>
      <vt:lpstr>Hardware PCB AirSensor</vt:lpstr>
      <vt:lpstr>Hardware Schema LoRaWAN (RN2483A)</vt:lpstr>
      <vt:lpstr>Hardware PCB LoRaWAN (RFM95)</vt:lpstr>
      <vt:lpstr>Hardware Schema/PCB HIH8xxx</vt:lpstr>
      <vt:lpstr>Hardware test fase Zonnepaneel</vt:lpstr>
      <vt:lpstr>Frond-end</vt:lpstr>
      <vt:lpstr>3D Print</vt:lpstr>
      <vt:lpstr>Burndown chart</vt:lpstr>
      <vt:lpstr>GitFlow </vt:lpstr>
      <vt:lpstr>reflectie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Air Quality Control Sensor 2</dc:title>
  <dc:creator>Vital Volckaerts</dc:creator>
  <cp:lastModifiedBy>Vital Volckaerts</cp:lastModifiedBy>
  <cp:revision>9</cp:revision>
  <dcterms:created xsi:type="dcterms:W3CDTF">2020-10-04T17:48:39Z</dcterms:created>
  <dcterms:modified xsi:type="dcterms:W3CDTF">2021-01-28T15:46:48Z</dcterms:modified>
</cp:coreProperties>
</file>